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65" r:id="rId3"/>
  </p:sldMasterIdLst>
  <p:notesMasterIdLst>
    <p:notesMasterId r:id="rId19"/>
  </p:notesMasterIdLst>
  <p:handoutMasterIdLst>
    <p:handoutMasterId r:id="rId20"/>
  </p:handoutMasterIdLst>
  <p:sldIdLst>
    <p:sldId id="290" r:id="rId4"/>
    <p:sldId id="295" r:id="rId5"/>
    <p:sldId id="296" r:id="rId6"/>
    <p:sldId id="292" r:id="rId7"/>
    <p:sldId id="285" r:id="rId8"/>
    <p:sldId id="297" r:id="rId9"/>
    <p:sldId id="298" r:id="rId10"/>
    <p:sldId id="299" r:id="rId11"/>
    <p:sldId id="300" r:id="rId12"/>
    <p:sldId id="301" r:id="rId13"/>
    <p:sldId id="294" r:id="rId14"/>
    <p:sldId id="273" r:id="rId15"/>
    <p:sldId id="274" r:id="rId16"/>
    <p:sldId id="287" r:id="rId17"/>
    <p:sldId id="288" r:id="rId1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2C2C2"/>
    <a:srgbClr val="8B8C8B"/>
    <a:srgbClr val="008AD8"/>
    <a:srgbClr val="118ED1"/>
    <a:srgbClr val="0E75CF"/>
    <a:srgbClr val="FFCDC4"/>
    <a:srgbClr val="4BBFFF"/>
    <a:srgbClr val="DDF3FF"/>
    <a:srgbClr val="BDE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44" autoAdjust="0"/>
    <p:restoredTop sz="94660"/>
  </p:normalViewPr>
  <p:slideViewPr>
    <p:cSldViewPr>
      <p:cViewPr varScale="1">
        <p:scale>
          <a:sx n="88" d="100"/>
          <a:sy n="88" d="100"/>
        </p:scale>
        <p:origin x="80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05CEA49-6EF8-496C-B221-8A347DF4DE7D}" type="datetimeFigureOut">
              <a:rPr lang="en-GB" smtClean="0"/>
              <a:t>19/09/2016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84315FE-F2AD-4E7B-8F2A-C3CDB43DC3FC}" type="slidenum">
              <a:rPr lang="en-GB" smtClean="0"/>
              <a:t>‹#›</a:t>
            </a:fld>
            <a:endParaRPr lang="en-GB"/>
          </a:p>
        </p:txBody>
      </p:sp>
    </p:spTree>
    <p:extLst>
      <p:ext uri="{BB962C8B-B14F-4D97-AF65-F5344CB8AC3E}">
        <p14:creationId xmlns:p14="http://schemas.microsoft.com/office/powerpoint/2010/main" val="267997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45E5F4-0C78-4440-A715-B92893DF6E3C}" type="datetimeFigureOut">
              <a:rPr lang="en-GB" smtClean="0"/>
              <a:t>19/09/2016</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CEE80C-60CA-457D-986C-C748C93D4757}" type="slidenum">
              <a:rPr lang="en-GB" smtClean="0"/>
              <a:t>‹#›</a:t>
            </a:fld>
            <a:endParaRPr lang="en-GB" dirty="0"/>
          </a:p>
        </p:txBody>
      </p:sp>
    </p:spTree>
    <p:extLst>
      <p:ext uri="{BB962C8B-B14F-4D97-AF65-F5344CB8AC3E}">
        <p14:creationId xmlns:p14="http://schemas.microsoft.com/office/powerpoint/2010/main" val="27057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0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21468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25569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48201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6200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7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2545D1-23A2-437E-B6E9-B20D78276245}"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11639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545D1-23A2-437E-B6E9-B20D78276245}"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60431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2545D1-23A2-437E-B6E9-B20D78276245}"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41411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2545D1-23A2-437E-B6E9-B20D78276245}"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65479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2545D1-23A2-437E-B6E9-B20D78276245}" type="datetimeFigureOut">
              <a:rPr lang="en-GB" smtClean="0"/>
              <a:t>19/09/2016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134615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47749E-A423-4259-A69D-BE584B8AE60C}" type="datetimeFigureOut">
              <a:rPr lang="en-GB" smtClean="0"/>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FF6608-A0DC-4B6F-B67E-275A2F7623D4}" type="slidenum">
              <a:rPr lang="en-GB" smtClean="0"/>
              <a:t>‹#›</a:t>
            </a:fld>
            <a:endParaRPr lang="en-GB" dirty="0"/>
          </a:p>
        </p:txBody>
      </p:sp>
    </p:spTree>
    <p:extLst>
      <p:ext uri="{BB962C8B-B14F-4D97-AF65-F5344CB8AC3E}">
        <p14:creationId xmlns:p14="http://schemas.microsoft.com/office/powerpoint/2010/main" val="59636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2545D1-23A2-437E-B6E9-B20D78276245}" type="datetimeFigureOut">
              <a:rPr lang="en-GB" smtClean="0"/>
              <a:t>19/09/2016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322820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545D1-23A2-437E-B6E9-B20D78276245}" type="datetimeFigureOut">
              <a:rPr lang="en-GB" smtClean="0"/>
              <a:t>19/09/2016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330545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32545D1-23A2-437E-B6E9-B20D78276245}"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88425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32545D1-23A2-437E-B6E9-B20D78276245}"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9965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545D1-23A2-437E-B6E9-B20D78276245}"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407015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2545D1-23A2-437E-B6E9-B20D78276245}"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47BA4-3894-4740-9C50-B206D48DED37}" type="slidenum">
              <a:rPr lang="en-GB" smtClean="0"/>
              <a:t>‹#›</a:t>
            </a:fld>
            <a:endParaRPr lang="en-GB"/>
          </a:p>
        </p:txBody>
      </p:sp>
    </p:spTree>
    <p:extLst>
      <p:ext uri="{BB962C8B-B14F-4D97-AF65-F5344CB8AC3E}">
        <p14:creationId xmlns:p14="http://schemas.microsoft.com/office/powerpoint/2010/main" val="293816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31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397747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192821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388820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36691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1773130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217537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E4F97-00E1-6849-BAB5-7A39FC180ED7}" type="datetimeFigureOut">
              <a:rPr lang="en-US" smtClean="0"/>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9B8A7E-DCBF-4543-9AFB-12AEE2D67CE1}" type="slidenum">
              <a:rPr lang="en-US" smtClean="0"/>
              <a:t>‹#›</a:t>
            </a:fld>
            <a:endParaRPr lang="en-US" dirty="0"/>
          </a:p>
        </p:txBody>
      </p:sp>
    </p:spTree>
    <p:extLst>
      <p:ext uri="{BB962C8B-B14F-4D97-AF65-F5344CB8AC3E}">
        <p14:creationId xmlns:p14="http://schemas.microsoft.com/office/powerpoint/2010/main" val="423194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252520" cy="6957392"/>
          </a:xfrm>
          <a:prstGeom prst="rect">
            <a:avLst/>
          </a:prstGeom>
          <a:solidFill>
            <a:srgbClr val="00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PPT background logo shado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5655904"/>
            <a:ext cx="2474976" cy="725424"/>
          </a:xfrm>
          <a:prstGeom prst="rect">
            <a:avLst/>
          </a:prstGeom>
        </p:spPr>
      </p:pic>
      <p:pic>
        <p:nvPicPr>
          <p:cNvPr id="1027" name="Picture 10" descr="logosmall_white.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31640" y="5589588"/>
            <a:ext cx="357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1"/>
          <p:cNvSpPr txBox="1">
            <a:spLocks noChangeArrowheads="1"/>
          </p:cNvSpPr>
          <p:nvPr/>
        </p:nvSpPr>
        <p:spPr bwMode="auto">
          <a:xfrm>
            <a:off x="1760265" y="5659438"/>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400" dirty="0" smtClean="0">
                <a:solidFill>
                  <a:schemeClr val="bg1"/>
                </a:solidFill>
                <a:latin typeface="Gill Sans MT" charset="0"/>
              </a:rPr>
              <a:t>Diocese of Bristol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E4F97-00E1-6849-BAB5-7A39FC180ED7}" type="datetimeFigureOut">
              <a:rPr lang="en-US" smtClean="0"/>
              <a:t>9/19/2016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8A7E-DCBF-4543-9AFB-12AEE2D67CE1}" type="slidenum">
              <a:rPr lang="en-US" smtClean="0"/>
              <a:t>‹#›</a:t>
            </a:fld>
            <a:endParaRPr lang="en-US" dirty="0"/>
          </a:p>
        </p:txBody>
      </p:sp>
    </p:spTree>
    <p:extLst>
      <p:ext uri="{BB962C8B-B14F-4D97-AF65-F5344CB8AC3E}">
        <p14:creationId xmlns:p14="http://schemas.microsoft.com/office/powerpoint/2010/main" val="132623228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32545D1-23A2-437E-B6E9-B20D78276245}" type="datetimeFigureOut">
              <a:rPr lang="en-GB" smtClean="0"/>
              <a:t>19/09/2016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147BA4-3894-4740-9C50-B206D48DED37}" type="slidenum">
              <a:rPr lang="en-GB" smtClean="0"/>
              <a:t>‹#›</a:t>
            </a:fld>
            <a:endParaRPr lang="en-GB"/>
          </a:p>
        </p:txBody>
      </p:sp>
    </p:spTree>
    <p:extLst>
      <p:ext uri="{BB962C8B-B14F-4D97-AF65-F5344CB8AC3E}">
        <p14:creationId xmlns:p14="http://schemas.microsoft.com/office/powerpoint/2010/main" val="205343998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50" r="8875"/>
          <a:stretch/>
        </p:blipFill>
        <p:spPr>
          <a:xfrm>
            <a:off x="-396552" y="6655"/>
            <a:ext cx="9793088" cy="6851345"/>
          </a:xfrm>
          <a:prstGeom prst="rect">
            <a:avLst/>
          </a:prstGeom>
        </p:spPr>
      </p:pic>
    </p:spTree>
    <p:extLst>
      <p:ext uri="{BB962C8B-B14F-4D97-AF65-F5344CB8AC3E}">
        <p14:creationId xmlns:p14="http://schemas.microsoft.com/office/powerpoint/2010/main" val="112531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847" y="493583"/>
            <a:ext cx="8694750" cy="5262979"/>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Engaging Younger Generations</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To fulfil our call to proclaim afresh the Good News in each generation, we need to connect far more effectively with those aged 40 and under.</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
        <p:nvSpPr>
          <p:cNvPr id="7" name="Rectangle 6"/>
          <p:cNvSpPr/>
          <p:nvPr/>
        </p:nvSpPr>
        <p:spPr>
          <a:xfrm>
            <a:off x="323528" y="116632"/>
            <a:ext cx="8694750" cy="523220"/>
          </a:xfrm>
          <a:prstGeom prst="rect">
            <a:avLst/>
          </a:prstGeom>
        </p:spPr>
        <p:txBody>
          <a:bodyPr wrap="square">
            <a:spAutoFit/>
          </a:bodyPr>
          <a:lstStyle/>
          <a:p>
            <a:pPr marL="270510">
              <a:spcAft>
                <a:spcPts val="0"/>
              </a:spcAft>
            </a:pPr>
            <a:r>
              <a:rPr lang="en-GB" sz="2800" dirty="0" smtClean="0">
                <a:solidFill>
                  <a:schemeClr val="bg1"/>
                </a:solidFill>
                <a:latin typeface="Arial" panose="020B0604020202020204" pitchFamily="34" charset="0"/>
                <a:ea typeface="MS Mincho"/>
                <a:cs typeface="Times New Roman" panose="02020603050405020304" pitchFamily="18" charset="0"/>
              </a:rPr>
              <a:t>Priority 3:</a:t>
            </a:r>
            <a:endParaRPr lang="en-GB" sz="28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90087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738" y="188640"/>
            <a:ext cx="8406718" cy="5324535"/>
          </a:xfrm>
          <a:prstGeom prst="rect">
            <a:avLst/>
          </a:prstGeom>
        </p:spPr>
        <p:txBody>
          <a:bodyPr wrap="square">
            <a:spAutoFit/>
          </a:bodyPr>
          <a:lstStyle/>
          <a:p>
            <a:pPr marL="270510">
              <a:spcAft>
                <a:spcPts val="0"/>
              </a:spcAft>
            </a:pPr>
            <a:r>
              <a:rPr lang="en-US" sz="3200" b="1" dirty="0" smtClean="0">
                <a:solidFill>
                  <a:schemeClr val="bg1"/>
                </a:solidFill>
                <a:latin typeface="Arial" panose="020B0604020202020204" pitchFamily="34" charset="0"/>
                <a:ea typeface="MS Mincho"/>
                <a:cs typeface="Arial" panose="020B0604020202020204" pitchFamily="34" charset="0"/>
              </a:rPr>
              <a:t>Making Disciples </a:t>
            </a:r>
            <a:endParaRPr lang="en-GB" sz="36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2800" dirty="0" smtClean="0">
                <a:solidFill>
                  <a:schemeClr val="bg1"/>
                </a:solidFill>
                <a:latin typeface="Arial" panose="020B0604020202020204" pitchFamily="34" charset="0"/>
                <a:ea typeface="MS Mincho"/>
                <a:cs typeface="Arial" panose="020B0604020202020204" pitchFamily="34" charset="0"/>
              </a:rPr>
              <a:t>What’s working well in our parish </a:t>
            </a:r>
            <a:r>
              <a:rPr lang="en-US" sz="2800" dirty="0">
                <a:solidFill>
                  <a:schemeClr val="bg1"/>
                </a:solidFill>
                <a:latin typeface="Arial" panose="020B0604020202020204" pitchFamily="34" charset="0"/>
                <a:ea typeface="MS Mincho"/>
                <a:cs typeface="Arial" panose="020B0604020202020204" pitchFamily="34" charset="0"/>
              </a:rPr>
              <a:t>– enabling people to encounter Christ, become disciples and grow </a:t>
            </a:r>
            <a:r>
              <a:rPr lang="en-US" sz="2800" dirty="0" smtClean="0">
                <a:solidFill>
                  <a:schemeClr val="bg1"/>
                </a:solidFill>
                <a:latin typeface="Arial" panose="020B0604020202020204" pitchFamily="34" charset="0"/>
                <a:ea typeface="MS Mincho"/>
                <a:cs typeface="Arial" panose="020B0604020202020204" pitchFamily="34" charset="0"/>
              </a:rPr>
              <a:t>in </a:t>
            </a:r>
            <a:r>
              <a:rPr lang="en-US" sz="2800" dirty="0">
                <a:solidFill>
                  <a:schemeClr val="bg1"/>
                </a:solidFill>
                <a:latin typeface="Arial" panose="020B0604020202020204" pitchFamily="34" charset="0"/>
                <a:ea typeface="MS Mincho"/>
                <a:cs typeface="Arial" panose="020B0604020202020204" pitchFamily="34" charset="0"/>
              </a:rPr>
              <a:t>faith?</a:t>
            </a:r>
            <a:endParaRPr lang="en-GB" sz="2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2400" dirty="0">
                <a:solidFill>
                  <a:schemeClr val="bg1"/>
                </a:solidFill>
                <a:latin typeface="Arial" panose="020B0604020202020204" pitchFamily="34" charset="0"/>
                <a:ea typeface="MS Mincho"/>
                <a:cs typeface="Arial" panose="020B0604020202020204" pitchFamily="34" charset="0"/>
              </a:rPr>
              <a:t> </a:t>
            </a:r>
            <a:endParaRPr lang="en-GB" sz="2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3200" b="1" dirty="0" smtClean="0">
                <a:solidFill>
                  <a:schemeClr val="bg1"/>
                </a:solidFill>
                <a:latin typeface="Arial" panose="020B0604020202020204" pitchFamily="34" charset="0"/>
                <a:ea typeface="MS Mincho"/>
                <a:cs typeface="Arial" panose="020B0604020202020204" pitchFamily="34" charset="0"/>
              </a:rPr>
              <a:t>Growing Leaders</a:t>
            </a:r>
            <a:endParaRPr lang="en-GB" sz="36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2800" dirty="0" smtClean="0">
                <a:solidFill>
                  <a:schemeClr val="bg1"/>
                </a:solidFill>
                <a:latin typeface="Arial" panose="020B0604020202020204" pitchFamily="34" charset="0"/>
                <a:ea typeface="MS Mincho"/>
                <a:cs typeface="Arial" panose="020B0604020202020204" pitchFamily="34" charset="0"/>
              </a:rPr>
              <a:t>What </a:t>
            </a:r>
            <a:r>
              <a:rPr lang="en-US" sz="2800" dirty="0">
                <a:solidFill>
                  <a:schemeClr val="bg1"/>
                </a:solidFill>
                <a:latin typeface="Arial" panose="020B0604020202020204" pitchFamily="34" charset="0"/>
                <a:ea typeface="MS Mincho"/>
                <a:cs typeface="Arial" panose="020B0604020202020204" pitchFamily="34" charset="0"/>
              </a:rPr>
              <a:t>ideas have </a:t>
            </a:r>
            <a:r>
              <a:rPr lang="en-US" sz="2800" dirty="0" smtClean="0">
                <a:solidFill>
                  <a:schemeClr val="bg1"/>
                </a:solidFill>
                <a:latin typeface="Arial" panose="020B0604020202020204" pitchFamily="34" charset="0"/>
                <a:ea typeface="MS Mincho"/>
                <a:cs typeface="Arial" panose="020B0604020202020204" pitchFamily="34" charset="0"/>
              </a:rPr>
              <a:t>we </a:t>
            </a:r>
            <a:r>
              <a:rPr lang="en-US" sz="2800" dirty="0">
                <a:solidFill>
                  <a:schemeClr val="bg1"/>
                </a:solidFill>
                <a:latin typeface="Arial" panose="020B0604020202020204" pitchFamily="34" charset="0"/>
                <a:ea typeface="MS Mincho"/>
                <a:cs typeface="Arial" panose="020B0604020202020204" pitchFamily="34" charset="0"/>
              </a:rPr>
              <a:t>got and tried for growing emerging leaders in all areas of ministry?</a:t>
            </a:r>
            <a:endParaRPr lang="en-GB" sz="2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2400" dirty="0">
                <a:solidFill>
                  <a:schemeClr val="bg1"/>
                </a:solidFill>
                <a:latin typeface="Arial" panose="020B0604020202020204" pitchFamily="34" charset="0"/>
                <a:ea typeface="MS Mincho"/>
                <a:cs typeface="Arial" panose="020B0604020202020204" pitchFamily="34" charset="0"/>
              </a:rPr>
              <a:t> </a:t>
            </a:r>
            <a:endParaRPr lang="en-GB" sz="2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3200" b="1" dirty="0">
                <a:solidFill>
                  <a:schemeClr val="bg1"/>
                </a:solidFill>
                <a:latin typeface="Arial" panose="020B0604020202020204" pitchFamily="34" charset="0"/>
                <a:ea typeface="MS Mincho"/>
                <a:cs typeface="Arial" panose="020B0604020202020204" pitchFamily="34" charset="0"/>
              </a:rPr>
              <a:t>Engaging </a:t>
            </a:r>
            <a:r>
              <a:rPr lang="en-US" sz="3200" b="1" dirty="0" smtClean="0">
                <a:solidFill>
                  <a:schemeClr val="bg1"/>
                </a:solidFill>
                <a:latin typeface="Arial" panose="020B0604020202020204" pitchFamily="34" charset="0"/>
                <a:ea typeface="MS Mincho"/>
                <a:cs typeface="Arial" panose="020B0604020202020204" pitchFamily="34" charset="0"/>
              </a:rPr>
              <a:t>younger </a:t>
            </a:r>
            <a:r>
              <a:rPr lang="en-US" sz="3200" b="1" dirty="0">
                <a:solidFill>
                  <a:schemeClr val="bg1"/>
                </a:solidFill>
                <a:latin typeface="Arial" panose="020B0604020202020204" pitchFamily="34" charset="0"/>
                <a:ea typeface="MS Mincho"/>
                <a:cs typeface="Arial" panose="020B0604020202020204" pitchFamily="34" charset="0"/>
              </a:rPr>
              <a:t>g</a:t>
            </a:r>
            <a:r>
              <a:rPr lang="en-US" sz="3200" b="1" dirty="0" smtClean="0">
                <a:solidFill>
                  <a:schemeClr val="bg1"/>
                </a:solidFill>
                <a:latin typeface="Arial" panose="020B0604020202020204" pitchFamily="34" charset="0"/>
                <a:ea typeface="MS Mincho"/>
                <a:cs typeface="Arial" panose="020B0604020202020204" pitchFamily="34" charset="0"/>
              </a:rPr>
              <a:t>enerations</a:t>
            </a:r>
            <a:endParaRPr lang="en-GB" sz="36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r>
              <a:rPr lang="en-US" sz="2800" dirty="0" smtClean="0">
                <a:solidFill>
                  <a:schemeClr val="bg1"/>
                </a:solidFill>
                <a:latin typeface="Arial" panose="020B0604020202020204" pitchFamily="34" charset="0"/>
                <a:ea typeface="MS Mincho"/>
                <a:cs typeface="Arial" panose="020B0604020202020204" pitchFamily="34" charset="0"/>
              </a:rPr>
              <a:t>How </a:t>
            </a:r>
            <a:r>
              <a:rPr lang="en-US" sz="2800" dirty="0">
                <a:solidFill>
                  <a:schemeClr val="bg1"/>
                </a:solidFill>
                <a:latin typeface="Arial" panose="020B0604020202020204" pitchFamily="34" charset="0"/>
                <a:ea typeface="MS Mincho"/>
                <a:cs typeface="Arial" panose="020B0604020202020204" pitchFamily="34" charset="0"/>
              </a:rPr>
              <a:t>have </a:t>
            </a:r>
            <a:r>
              <a:rPr lang="en-US" sz="2800" dirty="0" smtClean="0">
                <a:solidFill>
                  <a:schemeClr val="bg1"/>
                </a:solidFill>
                <a:latin typeface="Arial" panose="020B0604020202020204" pitchFamily="34" charset="0"/>
                <a:ea typeface="MS Mincho"/>
                <a:cs typeface="Arial" panose="020B0604020202020204" pitchFamily="34" charset="0"/>
              </a:rPr>
              <a:t>we </a:t>
            </a:r>
            <a:r>
              <a:rPr lang="en-US" sz="2800" dirty="0">
                <a:solidFill>
                  <a:schemeClr val="bg1"/>
                </a:solidFill>
                <a:latin typeface="Arial" panose="020B0604020202020204" pitchFamily="34" charset="0"/>
                <a:ea typeface="MS Mincho"/>
                <a:cs typeface="Arial" panose="020B0604020202020204" pitchFamily="34" charset="0"/>
              </a:rPr>
              <a:t>done this in </a:t>
            </a:r>
            <a:r>
              <a:rPr lang="en-US" sz="2800" dirty="0" smtClean="0">
                <a:solidFill>
                  <a:schemeClr val="bg1"/>
                </a:solidFill>
                <a:latin typeface="Arial" panose="020B0604020202020204" pitchFamily="34" charset="0"/>
                <a:ea typeface="MS Mincho"/>
                <a:cs typeface="Arial" panose="020B0604020202020204" pitchFamily="34" charset="0"/>
              </a:rPr>
              <a:t>our parish </a:t>
            </a:r>
            <a:r>
              <a:rPr lang="en-US" sz="2800" dirty="0">
                <a:solidFill>
                  <a:schemeClr val="bg1"/>
                </a:solidFill>
                <a:latin typeface="Arial" panose="020B0604020202020204" pitchFamily="34" charset="0"/>
                <a:ea typeface="MS Mincho"/>
                <a:cs typeface="Arial" panose="020B0604020202020204" pitchFamily="34" charset="0"/>
              </a:rPr>
              <a:t>and what’s the dream for the future?</a:t>
            </a:r>
            <a:endParaRPr lang="en-GB" sz="2800" dirty="0">
              <a:solidFill>
                <a:schemeClr val="bg1"/>
              </a:solidFill>
              <a:effectLst/>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19903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420" t="19195" r="56301" b="23221"/>
          <a:stretch/>
        </p:blipFill>
        <p:spPr>
          <a:xfrm rot="21445350">
            <a:off x="793305" y="217954"/>
            <a:ext cx="7822304" cy="5056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52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b="35300"/>
          <a:stretch/>
        </p:blipFill>
        <p:spPr>
          <a:xfrm rot="195032">
            <a:off x="3142470" y="146443"/>
            <a:ext cx="5685770" cy="561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106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9064" t="19201" r="54299" b="14300"/>
          <a:stretch/>
        </p:blipFill>
        <p:spPr>
          <a:xfrm rot="180948">
            <a:off x="3997776" y="311624"/>
            <a:ext cx="4842687" cy="6361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050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3356992"/>
            <a:ext cx="7999396" cy="3987199"/>
          </a:xfrm>
          <a:prstGeom prst="rect">
            <a:avLst/>
          </a:prstGeom>
        </p:spPr>
      </p:pic>
    </p:spTree>
    <p:extLst>
      <p:ext uri="{BB962C8B-B14F-4D97-AF65-F5344CB8AC3E}">
        <p14:creationId xmlns:p14="http://schemas.microsoft.com/office/powerpoint/2010/main" val="38182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41972" cy="6858000"/>
          </a:xfrm>
          <a:prstGeom prst="rect">
            <a:avLst/>
          </a:prstGeom>
          <a:solidFill>
            <a:srgbClr val="EE9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t="54023" b="35541"/>
          <a:stretch/>
        </p:blipFill>
        <p:spPr>
          <a:xfrm>
            <a:off x="-1548680" y="404664"/>
            <a:ext cx="12581626" cy="980233"/>
          </a:xfrm>
          <a:prstGeom prst="rect">
            <a:avLst/>
          </a:prstGeom>
        </p:spPr>
      </p:pic>
      <p:sp>
        <p:nvSpPr>
          <p:cNvPr id="7" name="TextBox 6"/>
          <p:cNvSpPr txBox="1"/>
          <p:nvPr/>
        </p:nvSpPr>
        <p:spPr>
          <a:xfrm>
            <a:off x="888590" y="2151727"/>
            <a:ext cx="7707085" cy="31700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4000" b="0" i="0"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Creating connections is our response to Jesus’ invitation to see His</a:t>
            </a:r>
            <a:r>
              <a:rPr kumimoji="0" lang="en-GB" sz="4000" b="0"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4000" b="1"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big idea</a:t>
            </a:r>
            <a:r>
              <a:rPr kumimoji="0" lang="en-GB" sz="4000" b="0"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 of the Kingdom of God become a reality.</a:t>
            </a:r>
          </a:p>
          <a:p>
            <a:pPr marL="0" marR="0" lvl="0" indent="0" algn="r" defTabSz="685800" rtl="0" eaLnBrk="1" fontAlgn="auto" latinLnBrk="0" hangingPunct="1">
              <a:lnSpc>
                <a:spcPct val="100000"/>
              </a:lnSpc>
              <a:spcBef>
                <a:spcPts val="0"/>
              </a:spcBef>
              <a:spcAft>
                <a:spcPts val="0"/>
              </a:spcAft>
              <a:buClrTx/>
              <a:buSzTx/>
              <a:buFontTx/>
              <a:buNone/>
              <a:tabLst/>
              <a:defRPr/>
            </a:pPr>
            <a:r>
              <a:rPr lang="en-GB" sz="4000" i="1" baseline="0" dirty="0" smtClean="0">
                <a:solidFill>
                  <a:prstClr val="white"/>
                </a:solidFill>
                <a:latin typeface="Arial" panose="020B0604020202020204" pitchFamily="34" charset="0"/>
                <a:cs typeface="Arial" panose="020B0604020202020204" pitchFamily="34" charset="0"/>
              </a:rPr>
              <a:t>+Mike</a:t>
            </a:r>
            <a:endParaRPr kumimoji="0" lang="en-GB" sz="4000" b="0" i="1"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02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41972" cy="6858000"/>
          </a:xfrm>
          <a:prstGeom prst="rect">
            <a:avLst/>
          </a:prstGeom>
          <a:solidFill>
            <a:srgbClr val="EE9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t="54023" b="35541"/>
          <a:stretch/>
        </p:blipFill>
        <p:spPr>
          <a:xfrm>
            <a:off x="-1548680" y="404664"/>
            <a:ext cx="12581626" cy="980233"/>
          </a:xfrm>
          <a:prstGeom prst="rect">
            <a:avLst/>
          </a:prstGeom>
        </p:spPr>
      </p:pic>
      <p:sp>
        <p:nvSpPr>
          <p:cNvPr id="7" name="TextBox 6"/>
          <p:cNvSpPr txBox="1"/>
          <p:nvPr/>
        </p:nvSpPr>
        <p:spPr>
          <a:xfrm>
            <a:off x="888590" y="2151727"/>
            <a:ext cx="7707085" cy="31700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4000" b="0" i="0"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To be what Bishop Mike describes</a:t>
            </a:r>
            <a:r>
              <a:rPr kumimoji="0" lang="en-GB" sz="4000" b="0"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 as </a:t>
            </a:r>
            <a:r>
              <a:rPr kumimoji="0" lang="en-GB" sz="4000" b="1"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‘a life changing movement’</a:t>
            </a:r>
            <a:r>
              <a:rPr kumimoji="0" lang="en-GB" sz="4000" b="0" i="0" strike="noStrike" kern="1200" cap="none" spc="0" normalizeH="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 we must be committed, confident and connected.</a:t>
            </a:r>
          </a:p>
        </p:txBody>
      </p:sp>
    </p:spTree>
    <p:extLst>
      <p:ext uri="{BB962C8B-B14F-4D97-AF65-F5344CB8AC3E}">
        <p14:creationId xmlns:p14="http://schemas.microsoft.com/office/powerpoint/2010/main" val="178906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41972" cy="6858000"/>
          </a:xfrm>
          <a:prstGeom prst="rect">
            <a:avLst/>
          </a:prstGeom>
          <a:solidFill>
            <a:srgbClr val="EE9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Calibri" panose="020F0502020204030204"/>
            </a:endParaRPr>
          </a:p>
        </p:txBody>
      </p:sp>
      <p:pic>
        <p:nvPicPr>
          <p:cNvPr id="5" name="Picture 4"/>
          <p:cNvPicPr>
            <a:picLocks noChangeAspect="1"/>
          </p:cNvPicPr>
          <p:nvPr/>
        </p:nvPicPr>
        <p:blipFill rotWithShape="1">
          <a:blip r:embed="rId2"/>
          <a:srcRect t="54023" b="35541"/>
          <a:stretch/>
        </p:blipFill>
        <p:spPr>
          <a:xfrm>
            <a:off x="-1548680" y="404664"/>
            <a:ext cx="12581626" cy="980233"/>
          </a:xfrm>
          <a:prstGeom prst="rect">
            <a:avLst/>
          </a:prstGeom>
        </p:spPr>
      </p:pic>
      <p:sp>
        <p:nvSpPr>
          <p:cNvPr id="7" name="TextBox 6"/>
          <p:cNvSpPr txBox="1"/>
          <p:nvPr/>
        </p:nvSpPr>
        <p:spPr>
          <a:xfrm>
            <a:off x="888590" y="1789561"/>
            <a:ext cx="7707085" cy="2769989"/>
          </a:xfrm>
          <a:prstGeom prst="rect">
            <a:avLst/>
          </a:prstGeom>
          <a:noFill/>
        </p:spPr>
        <p:txBody>
          <a:bodyPr wrap="square" rtlCol="0">
            <a:spAutoFit/>
          </a:bodyPr>
          <a:lstStyle/>
          <a:p>
            <a:pPr defTabSz="685800" fontAlgn="auto">
              <a:spcBef>
                <a:spcPts val="0"/>
              </a:spcBef>
              <a:spcAft>
                <a:spcPts val="0"/>
              </a:spcAft>
            </a:pPr>
            <a:r>
              <a:rPr lang="en-GB" sz="3600" u="sng" dirty="0" smtClean="0">
                <a:solidFill>
                  <a:prstClr val="white"/>
                </a:solidFill>
                <a:latin typeface="Arial" panose="020B0604020202020204" pitchFamily="34" charset="0"/>
                <a:ea typeface="+mn-ea"/>
                <a:cs typeface="Arial" panose="020B0604020202020204" pitchFamily="34" charset="0"/>
              </a:rPr>
              <a:t>Our vision:</a:t>
            </a:r>
          </a:p>
          <a:p>
            <a:pPr defTabSz="685800" fontAlgn="auto">
              <a:spcBef>
                <a:spcPts val="0"/>
              </a:spcBef>
              <a:spcAft>
                <a:spcPts val="0"/>
              </a:spcAft>
            </a:pPr>
            <a:r>
              <a:rPr lang="en-GB" sz="3600" b="1" dirty="0" smtClean="0">
                <a:solidFill>
                  <a:prstClr val="white"/>
                </a:solidFill>
                <a:latin typeface="Arial" panose="020B0604020202020204" pitchFamily="34" charset="0"/>
                <a:ea typeface="+mn-ea"/>
                <a:cs typeface="Arial" panose="020B0604020202020204" pitchFamily="34" charset="0"/>
              </a:rPr>
              <a:t>Connecting </a:t>
            </a:r>
            <a:r>
              <a:rPr lang="en-GB" sz="3600" b="1" dirty="0">
                <a:solidFill>
                  <a:prstClr val="white"/>
                </a:solidFill>
                <a:latin typeface="Arial" panose="020B0604020202020204" pitchFamily="34" charset="0"/>
                <a:ea typeface="+mn-ea"/>
                <a:cs typeface="Arial" panose="020B0604020202020204" pitchFamily="34" charset="0"/>
              </a:rPr>
              <a:t>with God</a:t>
            </a:r>
          </a:p>
          <a:p>
            <a:pPr defTabSz="685800" fontAlgn="auto">
              <a:spcBef>
                <a:spcPts val="0"/>
              </a:spcBef>
              <a:spcAft>
                <a:spcPts val="0"/>
              </a:spcAft>
            </a:pPr>
            <a:r>
              <a:rPr lang="en-GB" sz="3600" b="1" dirty="0">
                <a:solidFill>
                  <a:prstClr val="white"/>
                </a:solidFill>
                <a:latin typeface="Arial" panose="020B0604020202020204" pitchFamily="34" charset="0"/>
                <a:ea typeface="+mn-ea"/>
                <a:cs typeface="Arial" panose="020B0604020202020204" pitchFamily="34" charset="0"/>
              </a:rPr>
              <a:t>Connecting with each other</a:t>
            </a:r>
          </a:p>
          <a:p>
            <a:pPr defTabSz="685800" fontAlgn="auto">
              <a:spcBef>
                <a:spcPts val="0"/>
              </a:spcBef>
              <a:spcAft>
                <a:spcPts val="0"/>
              </a:spcAft>
            </a:pPr>
            <a:r>
              <a:rPr lang="en-GB" sz="3600" b="1" dirty="0">
                <a:solidFill>
                  <a:prstClr val="white"/>
                </a:solidFill>
                <a:latin typeface="Arial" panose="020B0604020202020204" pitchFamily="34" charset="0"/>
                <a:ea typeface="+mn-ea"/>
                <a:cs typeface="Arial" panose="020B0604020202020204" pitchFamily="34" charset="0"/>
              </a:rPr>
              <a:t>Connecting with our communities</a:t>
            </a:r>
          </a:p>
          <a:p>
            <a:pPr defTabSz="685800" fontAlgn="auto">
              <a:spcBef>
                <a:spcPts val="0"/>
              </a:spcBef>
              <a:spcAft>
                <a:spcPts val="0"/>
              </a:spcAft>
            </a:pPr>
            <a:endParaRPr lang="en-GB" sz="3000" dirty="0">
              <a:solidFill>
                <a:prstClr val="white"/>
              </a:solidFill>
              <a:latin typeface="Arial" panose="020B0604020202020204" pitchFamily="34" charset="0"/>
              <a:ea typeface="+mn-ea"/>
              <a:cs typeface="Arial" panose="020B0604020202020204" pitchFamily="34" charset="0"/>
            </a:endParaRPr>
          </a:p>
        </p:txBody>
      </p:sp>
      <p:sp>
        <p:nvSpPr>
          <p:cNvPr id="6" name="TextBox 5"/>
          <p:cNvSpPr txBox="1"/>
          <p:nvPr/>
        </p:nvSpPr>
        <p:spPr>
          <a:xfrm>
            <a:off x="888590" y="4293096"/>
            <a:ext cx="10276113" cy="2862322"/>
          </a:xfrm>
          <a:prstGeom prst="rect">
            <a:avLst/>
          </a:prstGeom>
          <a:noFill/>
        </p:spPr>
        <p:txBody>
          <a:bodyPr wrap="square" rtlCol="0">
            <a:spAutoFit/>
          </a:bodyPr>
          <a:lstStyle/>
          <a:p>
            <a:r>
              <a:rPr lang="en-GB" sz="3600" u="sng" dirty="0" smtClean="0">
                <a:solidFill>
                  <a:schemeClr val="bg1"/>
                </a:solidFill>
                <a:latin typeface="Arial" panose="020B0604020202020204" pitchFamily="34" charset="0"/>
                <a:cs typeface="Arial" panose="020B0604020202020204" pitchFamily="34" charset="0"/>
              </a:rPr>
              <a:t>Prioritising:</a:t>
            </a:r>
            <a:endParaRPr lang="en-GB" sz="3600" u="sng"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Making disciples</a:t>
            </a:r>
          </a:p>
          <a:p>
            <a:r>
              <a:rPr lang="en-GB" sz="3600" dirty="0">
                <a:solidFill>
                  <a:schemeClr val="bg1"/>
                </a:solidFill>
                <a:latin typeface="Arial" panose="020B0604020202020204" pitchFamily="34" charset="0"/>
                <a:cs typeface="Arial" panose="020B0604020202020204" pitchFamily="34" charset="0"/>
              </a:rPr>
              <a:t>Growing leaders</a:t>
            </a:r>
          </a:p>
          <a:p>
            <a:r>
              <a:rPr lang="en-GB" sz="3600" dirty="0">
                <a:solidFill>
                  <a:schemeClr val="bg1"/>
                </a:solidFill>
                <a:latin typeface="Arial" panose="020B0604020202020204" pitchFamily="34" charset="0"/>
                <a:cs typeface="Arial" panose="020B0604020202020204" pitchFamily="34" charset="0"/>
              </a:rPr>
              <a:t>Engaging younger generations</a:t>
            </a:r>
          </a:p>
          <a:p>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74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738" y="548680"/>
            <a:ext cx="8406718" cy="3908762"/>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Connecting with God</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For Christians, to be connected with God is primarily about being, as St Paul would have put it, ‘in Christ’.</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307899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738" y="404664"/>
            <a:ext cx="8694750" cy="5139869"/>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Connecting with Each Other</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To be connected with each other means to reflect the unity and the diversity of the Holy Trinity within the Body of Christ. This unity in diversity can be experienced at every level within the Church.</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286940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847" y="493583"/>
            <a:ext cx="8694750" cy="5262979"/>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Connecting with our Communities</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To be connected with our communities is to be a incarnational Church. This means we have to start with people where they are, not where we might like them to be.</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839390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847" y="493583"/>
            <a:ext cx="8694750" cy="3908762"/>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Making Disciples</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We need to encourage greater commitment to following Jesus in discipleship and to take seriously the call of the Great Commission.</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
        <p:nvSpPr>
          <p:cNvPr id="7" name="Rectangle 6"/>
          <p:cNvSpPr/>
          <p:nvPr/>
        </p:nvSpPr>
        <p:spPr>
          <a:xfrm>
            <a:off x="323528" y="116632"/>
            <a:ext cx="8694750" cy="523220"/>
          </a:xfrm>
          <a:prstGeom prst="rect">
            <a:avLst/>
          </a:prstGeom>
        </p:spPr>
        <p:txBody>
          <a:bodyPr wrap="square">
            <a:spAutoFit/>
          </a:bodyPr>
          <a:lstStyle/>
          <a:p>
            <a:pPr marL="270510">
              <a:spcAft>
                <a:spcPts val="0"/>
              </a:spcAft>
            </a:pPr>
            <a:r>
              <a:rPr lang="en-GB" sz="2800" dirty="0" smtClean="0">
                <a:solidFill>
                  <a:schemeClr val="bg1"/>
                </a:solidFill>
                <a:latin typeface="Arial" panose="020B0604020202020204" pitchFamily="34" charset="0"/>
                <a:ea typeface="MS Mincho"/>
                <a:cs typeface="Times New Roman" panose="02020603050405020304" pitchFamily="18" charset="0"/>
              </a:rPr>
              <a:t>Priority 1:</a:t>
            </a:r>
            <a:endParaRPr lang="en-GB" sz="28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400877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738" y="4869160"/>
            <a:ext cx="3798206" cy="1800200"/>
          </a:xfrm>
          <a:prstGeom prst="rect">
            <a:avLst/>
          </a:prstGeom>
          <a:solidFill>
            <a:srgbClr val="00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rayer-poster"/>
          <p:cNvPicPr>
            <a:picLocks noChangeAspect="1" noChangeArrowheads="1"/>
          </p:cNvPicPr>
          <p:nvPr/>
        </p:nvPicPr>
        <p:blipFill>
          <a:blip r:embed="rId2" cstate="email">
            <a:extLst>
              <a:ext uri="{28A0092B-C50C-407E-A947-70E740481C1C}">
                <a14:useLocalDpi xmlns:a14="http://schemas.microsoft.com/office/drawing/2010/main" val="0"/>
              </a:ext>
            </a:extLst>
          </a:blip>
          <a:srcRect t="68205" b="14230"/>
          <a:stretch>
            <a:fillRect/>
          </a:stretch>
        </p:blipFill>
        <p:spPr bwMode="auto">
          <a:xfrm>
            <a:off x="-46624" y="5949280"/>
            <a:ext cx="9345692" cy="16424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847" y="493583"/>
            <a:ext cx="8694750" cy="5139869"/>
          </a:xfrm>
          <a:prstGeom prst="rect">
            <a:avLst/>
          </a:prstGeom>
        </p:spPr>
        <p:txBody>
          <a:bodyPr wrap="square">
            <a:spAutoFit/>
          </a:bodyPr>
          <a:lstStyle/>
          <a:p>
            <a:pPr marL="270510">
              <a:spcAft>
                <a:spcPts val="0"/>
              </a:spcAft>
            </a:pPr>
            <a:r>
              <a:rPr lang="en-GB" sz="4800" b="1" dirty="0" smtClean="0">
                <a:solidFill>
                  <a:schemeClr val="bg1"/>
                </a:solidFill>
                <a:latin typeface="Arial" panose="020B0604020202020204" pitchFamily="34" charset="0"/>
                <a:ea typeface="MS Mincho"/>
                <a:cs typeface="Arial" panose="020B0604020202020204" pitchFamily="34" charset="0"/>
              </a:rPr>
              <a:t>Growing Leaders</a:t>
            </a:r>
            <a:endParaRPr lang="en-GB" sz="4800" dirty="0">
              <a:solidFill>
                <a:schemeClr val="bg1"/>
              </a:solidFill>
              <a:latin typeface="Arial" panose="020B0604020202020204" pitchFamily="34" charset="0"/>
              <a:ea typeface="MS Mincho"/>
              <a:cs typeface="Times New Roman" panose="02020603050405020304" pitchFamily="18" charset="0"/>
            </a:endParaRPr>
          </a:p>
          <a:p>
            <a:pPr marL="270510">
              <a:spcAft>
                <a:spcPts val="0"/>
              </a:spcAft>
            </a:pPr>
            <a:endParaRPr lang="en-GB" sz="4000" dirty="0" smtClean="0">
              <a:solidFill>
                <a:schemeClr val="bg1"/>
              </a:solidFill>
              <a:latin typeface="Arial" panose="020B0604020202020204" pitchFamily="34" charset="0"/>
              <a:ea typeface="MS Mincho"/>
              <a:cs typeface="Arial" panose="020B0604020202020204" pitchFamily="34" charset="0"/>
            </a:endParaRPr>
          </a:p>
          <a:p>
            <a:pPr marL="270510">
              <a:spcAft>
                <a:spcPts val="0"/>
              </a:spcAft>
            </a:pPr>
            <a:r>
              <a:rPr lang="en-GB" sz="4000" dirty="0" smtClean="0">
                <a:solidFill>
                  <a:schemeClr val="bg1"/>
                </a:solidFill>
                <a:latin typeface="Arial" panose="020B0604020202020204" pitchFamily="34" charset="0"/>
                <a:ea typeface="MS Mincho"/>
                <a:cs typeface="Arial" panose="020B0604020202020204" pitchFamily="34" charset="0"/>
              </a:rPr>
              <a:t>Leaders make a difference. We need to be intentional about rearing the right kind of leaders, lay and ordained, who are fit for the challenge of re-connecting in a post-Christian context.</a:t>
            </a:r>
            <a:endParaRPr lang="en-GB" sz="4000" dirty="0">
              <a:solidFill>
                <a:schemeClr val="bg1"/>
              </a:solidFill>
              <a:latin typeface="Arial" panose="020B0604020202020204" pitchFamily="34" charset="0"/>
              <a:ea typeface="MS Mincho"/>
              <a:cs typeface="Times New Roman" panose="02020603050405020304" pitchFamily="18" charset="0"/>
            </a:endParaRPr>
          </a:p>
        </p:txBody>
      </p:sp>
      <p:sp>
        <p:nvSpPr>
          <p:cNvPr id="7" name="Rectangle 6"/>
          <p:cNvSpPr/>
          <p:nvPr/>
        </p:nvSpPr>
        <p:spPr>
          <a:xfrm>
            <a:off x="323528" y="116632"/>
            <a:ext cx="8694750" cy="523220"/>
          </a:xfrm>
          <a:prstGeom prst="rect">
            <a:avLst/>
          </a:prstGeom>
        </p:spPr>
        <p:txBody>
          <a:bodyPr wrap="square">
            <a:spAutoFit/>
          </a:bodyPr>
          <a:lstStyle/>
          <a:p>
            <a:pPr marL="270510">
              <a:spcAft>
                <a:spcPts val="0"/>
              </a:spcAft>
            </a:pPr>
            <a:r>
              <a:rPr lang="en-GB" sz="2800" dirty="0" smtClean="0">
                <a:solidFill>
                  <a:schemeClr val="bg1"/>
                </a:solidFill>
                <a:latin typeface="Arial" panose="020B0604020202020204" pitchFamily="34" charset="0"/>
                <a:ea typeface="MS Mincho"/>
                <a:cs typeface="Times New Roman" panose="02020603050405020304" pitchFamily="18" charset="0"/>
              </a:rPr>
              <a:t>Priority 2:</a:t>
            </a:r>
            <a:endParaRPr lang="en-GB" sz="2800" dirty="0">
              <a:solidFill>
                <a:schemeClr val="bg1"/>
              </a:solidFill>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12546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BD4A950-13EC-41B7-AD9D-8CC5C965AE81}" vid="{0D27C949-1981-4273-8E00-9AE71C716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Diocese Bristol</Template>
  <TotalTime>7059</TotalTime>
  <Words>303</Words>
  <Application>Microsoft Office PowerPoint</Application>
  <PresentationFormat>On-screen Show (4:3)</PresentationFormat>
  <Paragraphs>40</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ＭＳ Ｐゴシック</vt:lpstr>
      <vt:lpstr>Arial</vt:lpstr>
      <vt:lpstr>Calibri</vt:lpstr>
      <vt:lpstr>Calibri Light</vt:lpstr>
      <vt:lpstr>Gill Sans MT</vt:lpstr>
      <vt:lpstr>MS Mincho</vt:lpstr>
      <vt:lpstr>Times New Roman</vt:lpstr>
      <vt:lpstr>Powerpoint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Priddy</dc:creator>
  <cp:lastModifiedBy>Chris Priddy</cp:lastModifiedBy>
  <cp:revision>35</cp:revision>
  <cp:lastPrinted>2016-07-06T11:23:36Z</cp:lastPrinted>
  <dcterms:created xsi:type="dcterms:W3CDTF">2016-02-23T12:17:57Z</dcterms:created>
  <dcterms:modified xsi:type="dcterms:W3CDTF">2016-09-19T12:49:30Z</dcterms:modified>
</cp:coreProperties>
</file>